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59" r:id="rId6"/>
    <p:sldId id="269" r:id="rId7"/>
    <p:sldId id="260" r:id="rId8"/>
    <p:sldId id="261" r:id="rId9"/>
    <p:sldId id="262" r:id="rId10"/>
    <p:sldId id="266" r:id="rId11"/>
    <p:sldId id="268" r:id="rId12"/>
    <p:sldId id="267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79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180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44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002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76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761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601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987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969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924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92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60E44F1-660C-478C-8F72-BBDE2EE901F7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D516E5-C1FF-4CD4-9511-28BB100A389F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ec.europa.eu/focus-topics/improving-quality/inclusive-education/migrants-and-refugees" TargetMode="External"/><Relationship Id="rId2" Type="http://schemas.openxmlformats.org/officeDocument/2006/relationships/hyperlink" Target="https://doi.org/10.1007/s10671-023-09338-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7gWS4mxM1Qc" TargetMode="External"/><Relationship Id="rId4" Type="http://schemas.openxmlformats.org/officeDocument/2006/relationships/hyperlink" Target="https://doi.org/10.1007/s11125-022-09632-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E64CE61-8CE5-2E7B-911F-2BDB519E76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878691" y="2248393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BB3A7F8C-69DC-EDED-50CE-8DEA03968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8165" y="3730706"/>
            <a:ext cx="6815669" cy="1292663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Phd</a:t>
            </a:r>
            <a:r>
              <a:rPr lang="en-US" sz="2000" b="1" dirty="0"/>
              <a:t> Candidate: </a:t>
            </a:r>
            <a:r>
              <a:rPr lang="en-US" sz="2000" b="1" dirty="0" err="1"/>
              <a:t>Arsenia</a:t>
            </a:r>
            <a:r>
              <a:rPr lang="en-US" sz="2000" b="1" dirty="0"/>
              <a:t> </a:t>
            </a:r>
            <a:r>
              <a:rPr lang="en-US" sz="2000" b="1" dirty="0" err="1"/>
              <a:t>Anagnou</a:t>
            </a:r>
            <a:endParaRPr lang="en-US" sz="2000" b="1" dirty="0"/>
          </a:p>
          <a:p>
            <a:r>
              <a:rPr lang="en-US" sz="2000" b="1" dirty="0"/>
              <a:t>University of Alicante, Spain</a:t>
            </a:r>
            <a:endParaRPr lang="el-GR" sz="2000" b="1" dirty="0"/>
          </a:p>
          <a:p>
            <a:r>
              <a:rPr lang="en-US" sz="2000" b="1" dirty="0"/>
              <a:t>July,2025</a:t>
            </a:r>
            <a:endParaRPr lang="el-GR" sz="2000" b="1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2AC2F809-0FC5-5152-5BC8-0D7B33921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53" y="254833"/>
            <a:ext cx="2349867" cy="8159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152759-45FC-38BF-6BCA-575FA7E85C8D}"/>
              </a:ext>
            </a:extLst>
          </p:cNvPr>
          <p:cNvSpPr txBox="1"/>
          <p:nvPr/>
        </p:nvSpPr>
        <p:spPr>
          <a:xfrm>
            <a:off x="1009688" y="2710058"/>
            <a:ext cx="101726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Learning Across Borders: </a:t>
            </a:r>
          </a:p>
          <a:p>
            <a:pPr algn="ctr"/>
            <a:r>
              <a:rPr lang="en-US" sz="2400" b="1" dirty="0"/>
              <a:t>Understanding the  “Good” Learners in Refugee and Migrant Population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50793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700460-FC9D-9E1C-6EF2-5C79AF96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129" y="429985"/>
            <a:ext cx="9875520" cy="696686"/>
          </a:xfrm>
        </p:spPr>
        <p:txBody>
          <a:bodyPr>
            <a:normAutofit/>
          </a:bodyPr>
          <a:lstStyle/>
          <a:p>
            <a:r>
              <a:rPr lang="en-US" sz="4000" b="1" dirty="0"/>
              <a:t>Discussion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16AD8E-A81C-BD6C-4974-D9866F211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5" y="1725386"/>
            <a:ext cx="9872871" cy="4038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Refugee and migrant learners may demonstrate strong traits such as motivation, persistence, and adaptability, these characteristics are significantly shaped by external factors, including: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Social and Educational 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Stereotypes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Preconceived notions about ability, behavior, or background can influence teacher expectations, peer relationships, and self-esteem, often limiting learner potential.</a:t>
            </a:r>
          </a:p>
          <a:p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65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7287DF-EA43-258B-57A6-E0901FFFA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DISCUSSION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09AC24-5083-8BF5-0073-27CC303C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Stereotypes can act as a barrier to equitable treatment, affecting classroom interactions and learner identity. (Papazian-Zohrabian,2018)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Environment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quality of the school setting — including inclusion practices, language support, and cultural sensitivity — plays a crucial role in whether these learners thrive.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School context is pivotal in shaping refugee learners' academic engagement and resilience.(Baak, 2021)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Understanding that learner traits do not exist in isolation, but are influenced by broader social, cultural, and institutional dynamics, is essential for inclusive education.</a:t>
            </a:r>
          </a:p>
          <a:p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85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9447FD-80D6-4939-753A-AA9E23B7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Conclusion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377571-7E54-E9C6-BE9A-210D34131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391" y="1716272"/>
            <a:ext cx="5520334" cy="4038600"/>
          </a:xfrm>
        </p:spPr>
        <p:txBody>
          <a:bodyPr/>
          <a:lstStyle/>
          <a:p>
            <a:pPr marL="4572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Understanding </a:t>
            </a: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that learners’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traits do not exist in isolation, but are influenced by broader social, cultural, and institutional dynamics, is essential for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inclusive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effective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educational process.</a:t>
            </a: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E71FEC8-11D9-5B87-E255-8F437F84E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32"/>
          <a:stretch>
            <a:fillRect/>
          </a:stretch>
        </p:blipFill>
        <p:spPr>
          <a:xfrm>
            <a:off x="6949441" y="1029195"/>
            <a:ext cx="4099560" cy="47854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83599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400C599A-2B6F-2F3E-5CCC-CE8317305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988"/>
            <a:ext cx="10515600" cy="1325562"/>
          </a:xfrm>
        </p:spPr>
        <p:txBody>
          <a:bodyPr>
            <a:normAutofit/>
          </a:bodyPr>
          <a:lstStyle/>
          <a:p>
            <a:r>
              <a:rPr lang="en-US" dirty="0"/>
              <a:t>REFERENCES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24E26D-202C-8B81-22B5-83404152E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586" y="1404257"/>
            <a:ext cx="11511643" cy="4691743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Baak, M., et al. (2021).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school context matters in refugee education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Educational Research for Policy and Practice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22(2), 123–137.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https://doi.org/10.1007/s10671-023-09338-3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European Commission. (2024).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Refugee and migrant integration into education and training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Retrieved from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https://education.ec.europa.eu/focus-topics/improving-quality/inclusive-education/migrants-and-refugees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Lightbown, P. M., &amp; Spada, N. (2013). How languages are learned (4th Ed.). Oxford: Oxford University Press.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Ortega, L. (2009). Understanding second language acquisition. New York: Routledge.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Papazian-Zohrabian, G., et al. (2018).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Pedagogical challenges in integrating refugee students in the Global North: A literature review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PROSPECTS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48(3), 269–285.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https://doi.org/10.1007/s11125-022-09632-7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Simply Info (20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March 2017) What is collaborative learning | Collaborative learning strategies. (Duration 3:46) SimplyInfo.net: </a:t>
            </a:r>
            <a:r>
              <a:rPr lang="en-US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https://www.youtube.com/watch?v=7gWS4mxM1Qc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Wells, G. (2007). Who we become depends on the company we keep and on what we do and say together. International Journal of Educational Research, 46(1-2), 100-103.</a:t>
            </a:r>
          </a:p>
          <a:p>
            <a:pPr marL="45720" indent="0">
              <a:buNone/>
            </a:pP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2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276145-3D74-D390-27AC-78BCF9642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A65137-773C-D3D5-9C09-C1CFAD2CF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80519"/>
            <a:ext cx="9872871" cy="4683211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Key Challenges in Multicultural Education and the Need for Inclusion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Language Barriers: Poor understanding of the instructional language hinders communication and learning.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Psychological Trauma &amp; Forced Migration: Emotional trauma from conflict and forced migration affects concentration and participation in class.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Interrupted Schooling: Breaks in formal education led to skewed academic histories.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Cultural Misalignment: Different social norms, values, and behaviors may result in misunderstanding and exclusion.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Lack of Support Networks: Absence of academic, emotional, and familial support impedes adjustment.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Bias and Social Exclusion: Biases and stereotypes often result in marginalization, bullying, and limited opportunities.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Importance of understanding what makes a "good learner" in this context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Grounded in second language acquisition research</a:t>
            </a:r>
          </a:p>
          <a:p>
            <a:pPr marL="45720" indent="0">
              <a:buNone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" indent="0">
              <a:buNone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(European Commission, 2024; Lightbown &amp; Spada, 2013; Ortega, 2009;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Papazian-Zohrabian, 2018)</a:t>
            </a:r>
            <a:endParaRPr lang="el-G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6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5A9A0E-2416-7581-3BFB-52C147E55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671" y="762000"/>
            <a:ext cx="9875520" cy="110098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Aim of the study</a:t>
            </a:r>
            <a:br>
              <a:rPr lang="en-US" dirty="0"/>
            </a:br>
            <a:br>
              <a:rPr lang="en-US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5641CB-670A-B033-7867-20045D4A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458" y="1862987"/>
            <a:ext cx="9872871" cy="40386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Importance of understanding what makes a "good learner“: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Individualized Support: Understanding key learner characteristics helps teachers develop effective strategies that respond to the unique needs of migrant and refugee students.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Facilitating Equity: It avoids judgments of "ability" or "motivation" being clouded by language, trauma, or cultural difference.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Empowerment: Naming strengths like resilience, flexibility, and goal-setting facilitates positive identity and motivation.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Responsive Practice: Shifting attention from deficits (what learners lack) to assets (what they have), toward more inclusive classrooms.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Better Results: Teacher's  awareness of  students' strengths and needs provides educational and social results</a:t>
            </a:r>
          </a:p>
          <a:p>
            <a:pPr marL="45720" indent="0">
              <a:buNone/>
            </a:pP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(Baak, 2021; European Commission, 2024). </a:t>
            </a:r>
            <a:endParaRPr lang="el-GR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AutoShape 2" descr="like">
            <a:extLst>
              <a:ext uri="{FF2B5EF4-FFF2-40B4-BE49-F238E27FC236}">
                <a16:creationId xmlns:a16="http://schemas.microsoft.com/office/drawing/2014/main" id="{17E39790-666F-B856-5037-F1F0EA4608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AutoShape 3" descr="copy">
            <a:extLst>
              <a:ext uri="{FF2B5EF4-FFF2-40B4-BE49-F238E27FC236}">
                <a16:creationId xmlns:a16="http://schemas.microsoft.com/office/drawing/2014/main" id="{21D0A2E2-8A84-F6F3-CA98-F609E4463E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A14B17-A916-E1AE-6A07-916B333B8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901981-0A25-787A-9E88-90896493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Learners’ Traits in Refugee and Migrant Context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0ABE28-9530-4A47-4230-DA56BDA55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l-GR" sz="2400" dirty="0"/>
          </a:p>
          <a:p>
            <a:endParaRPr lang="el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EB88E3-46D3-3BD9-11BB-F5403DDAC5F7}"/>
              </a:ext>
            </a:extLst>
          </p:cNvPr>
          <p:cNvSpPr txBox="1"/>
          <p:nvPr/>
        </p:nvSpPr>
        <p:spPr>
          <a:xfrm>
            <a:off x="261257" y="1916974"/>
            <a:ext cx="1164227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Personal &amp; Psychological</a:t>
            </a:r>
          </a:p>
          <a:p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Cognitive Abilities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“Learners bring different cognitive resources that shape how they learn a second language.” (Ortega, 2009)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Social Skills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Interaction is essential for second language development.</a:t>
            </a: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(Lightbown &amp; Spada, 2013)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4. Behavioral &amp; Contextual</a:t>
            </a:r>
          </a:p>
          <a:p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“Effective learners actively use the input and seek opportunities to interact.” (Ortega, 2009)</a:t>
            </a:r>
            <a:endParaRPr lang="el-GR" sz="20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5948BF-E4E4-51C5-4DC9-89CEF6C9018F}"/>
              </a:ext>
            </a:extLst>
          </p:cNvPr>
          <p:cNvSpPr txBox="1"/>
          <p:nvPr/>
        </p:nvSpPr>
        <p:spPr>
          <a:xfrm>
            <a:off x="288472" y="2274343"/>
            <a:ext cx="108897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“Motivation plays a crucial role in sustaining learning in the face of hardship.” (Lightbown &amp; Spada, 2013)</a:t>
            </a:r>
          </a:p>
        </p:txBody>
      </p:sp>
    </p:spTree>
    <p:extLst>
      <p:ext uri="{BB962C8B-B14F-4D97-AF65-F5344CB8AC3E}">
        <p14:creationId xmlns:p14="http://schemas.microsoft.com/office/powerpoint/2010/main" val="280546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D46C2D-863C-A522-1645-A224AC77C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13657"/>
            <a:ext cx="9875520" cy="801469"/>
          </a:xfrm>
        </p:spPr>
        <p:txBody>
          <a:bodyPr>
            <a:normAutofit/>
          </a:bodyPr>
          <a:lstStyle/>
          <a:p>
            <a:r>
              <a:rPr lang="en-US" sz="4000" b="1" dirty="0"/>
              <a:t>1. Personal and Psychological Strengths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B0C88B-3638-61CF-95DD-36B04C6DE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43" y="1712463"/>
            <a:ext cx="9872871" cy="4038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Traits that help refugee and migrant learners overcome adversity and stay focused on learning.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Motivation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Often driven by the desire to build a better future, adapt to a new culture, or support family.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Patience &amp; Persistence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Key in coping with interrupted education, trauma, or language barriers.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8D3D2D-13D5-7D67-4699-56B282B7E6CE}"/>
              </a:ext>
            </a:extLst>
          </p:cNvPr>
          <p:cNvSpPr txBox="1"/>
          <p:nvPr/>
        </p:nvSpPr>
        <p:spPr>
          <a:xfrm>
            <a:off x="4770194" y="6075011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(Lightbown &amp; Spada, 2013)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2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24F93D-C278-077C-0842-3CEED5B50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Goals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Many refugee/migrant learners set strong personal or academic goals (e.g., gain qualifications, learn the host country's language, or enter the workforce).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Age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Impact adaptability and prior learning experience. Young learners may adapt faster linguistically; older learners may face more adjustment difficulties but may have clearer goals.</a:t>
            </a:r>
          </a:p>
          <a:p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67533E1F-747A-2120-96B2-7F126A5F1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838" cy="1355725"/>
          </a:xfrm>
        </p:spPr>
        <p:txBody>
          <a:bodyPr>
            <a:normAutofit/>
          </a:bodyPr>
          <a:lstStyle/>
          <a:p>
            <a:r>
              <a:rPr lang="en-US" sz="4000" b="1" dirty="0"/>
              <a:t>1. Personal and Psychological Strengths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D3CECA-6384-4072-7C61-F2C3DD03A897}"/>
              </a:ext>
            </a:extLst>
          </p:cNvPr>
          <p:cNvSpPr txBox="1"/>
          <p:nvPr/>
        </p:nvSpPr>
        <p:spPr>
          <a:xfrm>
            <a:off x="4334095" y="5940028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(Lightbown &amp; Spada, 2013)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7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CF8962-B22A-5E3E-5908-0FF1B8DD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2. Cognitive and Learning Capacities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C0FFF4-2DC4-A4AA-E0FE-3139B8DD1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Capabilities that influence how well refugee/migrant learners process and retain new information.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Cognitive Skills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These vary widely depending on previous education, trauma exposure, and current support systems.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Aptitudes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Refugee/migrant learners often demonstrate adaptability, problem-solving, and multilingual skills due to life experience.</a:t>
            </a:r>
          </a:p>
          <a:p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26D5E9-5995-A34B-D4AB-2E3849D99173}"/>
              </a:ext>
            </a:extLst>
          </p:cNvPr>
          <p:cNvSpPr txBox="1"/>
          <p:nvPr/>
        </p:nvSpPr>
        <p:spPr>
          <a:xfrm>
            <a:off x="3490233" y="6002774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(Ortega, 2009)</a:t>
            </a:r>
          </a:p>
        </p:txBody>
      </p:sp>
    </p:spTree>
    <p:extLst>
      <p:ext uri="{BB962C8B-B14F-4D97-AF65-F5344CB8AC3E}">
        <p14:creationId xmlns:p14="http://schemas.microsoft.com/office/powerpoint/2010/main" val="240476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C39DBA-EC6B-61DA-E9FC-97AF66C4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3. Social and Communication Abilities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7B411D-60FB-5171-53D7-12F132667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Critical for navigating a new cultural and educational environment.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Communicative Abilities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a new language is often a major focus. Strong social engagement and willingness to communicate are key traits of good learners in this context.</a:t>
            </a:r>
          </a:p>
          <a:p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CA280-E67C-F255-4E08-3E40E0210776}"/>
              </a:ext>
            </a:extLst>
          </p:cNvPr>
          <p:cNvSpPr txBox="1"/>
          <p:nvPr/>
        </p:nvSpPr>
        <p:spPr>
          <a:xfrm>
            <a:off x="3463908" y="6063734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(Lightbown &amp; Spada, 2013)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26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DAF3CA-E764-6613-185F-D5D852CF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4. Engagement and Environmental Factors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E2E60F-ED48-469A-2510-0CBBD3BD1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Behavioral traits and external conditions that impact learning.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Active Participation &amp; Involvement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Learners who engage in classroom discussions, community programs, or peer groups tend to thrive.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Opportunities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(Contextual Factor)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Access to education, language support, safe environments, and inclusive schools are crucial. A good learner takes advantage of these when available.</a:t>
            </a:r>
          </a:p>
          <a:p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58FCD9-CCAC-2962-C5F4-A3214CD75C74}"/>
              </a:ext>
            </a:extLst>
          </p:cNvPr>
          <p:cNvSpPr txBox="1"/>
          <p:nvPr/>
        </p:nvSpPr>
        <p:spPr>
          <a:xfrm>
            <a:off x="3604533" y="5818108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(Ortega, 2009)</a:t>
            </a:r>
          </a:p>
        </p:txBody>
      </p:sp>
    </p:spTree>
    <p:extLst>
      <p:ext uri="{BB962C8B-B14F-4D97-AF65-F5344CB8AC3E}">
        <p14:creationId xmlns:p14="http://schemas.microsoft.com/office/powerpoint/2010/main" val="3420266590"/>
      </p:ext>
    </p:extLst>
  </p:cSld>
  <p:clrMapOvr>
    <a:masterClrMapping/>
  </p:clrMapOvr>
</p:sld>
</file>

<file path=ppt/theme/theme1.xml><?xml version="1.0" encoding="utf-8"?>
<a:theme xmlns:a="http://schemas.openxmlformats.org/drawingml/2006/main" name="Βάση">
  <a:themeElements>
    <a:clrScheme name="Βάση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Βάση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Βάση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Βάση</Template>
  <TotalTime>740</TotalTime>
  <Words>1175</Words>
  <Application>Microsoft Office PowerPoint</Application>
  <PresentationFormat>Panorámica</PresentationFormat>
  <Paragraphs>84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Corbel</vt:lpstr>
      <vt:lpstr>Open Sans</vt:lpstr>
      <vt:lpstr>Βάση</vt:lpstr>
      <vt:lpstr>  </vt:lpstr>
      <vt:lpstr>Introduction</vt:lpstr>
      <vt:lpstr>  Aim of the study  </vt:lpstr>
      <vt:lpstr>Learners’ Traits in Refugee and Migrant Context</vt:lpstr>
      <vt:lpstr>1. Personal and Psychological Strengths</vt:lpstr>
      <vt:lpstr>1. Personal and Psychological Strengths</vt:lpstr>
      <vt:lpstr>2. Cognitive and Learning Capacities</vt:lpstr>
      <vt:lpstr>3. Social and Communication Abilities</vt:lpstr>
      <vt:lpstr>4. Engagement and Environmental Factors</vt:lpstr>
      <vt:lpstr>Discussion</vt:lpstr>
      <vt:lpstr>DISCUSSION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ARSENIA ANAGN</dc:creator>
  <cp:lastModifiedBy>Ramón Ruiz</cp:lastModifiedBy>
  <cp:revision>19</cp:revision>
  <dcterms:created xsi:type="dcterms:W3CDTF">2025-06-05T18:01:46Z</dcterms:created>
  <dcterms:modified xsi:type="dcterms:W3CDTF">2025-07-07T16:01:05Z</dcterms:modified>
</cp:coreProperties>
</file>